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6" r:id="rId4"/>
  </p:sldMasterIdLst>
  <p:notesMasterIdLst>
    <p:notesMasterId r:id="rId18"/>
  </p:notesMasterIdLst>
  <p:handoutMasterIdLst>
    <p:handoutMasterId r:id="rId19"/>
  </p:handoutMasterIdLst>
  <p:sldIdLst>
    <p:sldId id="256" r:id="rId5"/>
    <p:sldId id="277" r:id="rId6"/>
    <p:sldId id="261" r:id="rId7"/>
    <p:sldId id="262" r:id="rId8"/>
    <p:sldId id="289" r:id="rId9"/>
    <p:sldId id="264" r:id="rId10"/>
    <p:sldId id="278" r:id="rId11"/>
    <p:sldId id="266" r:id="rId12"/>
    <p:sldId id="295" r:id="rId13"/>
    <p:sldId id="293" r:id="rId14"/>
    <p:sldId id="270" r:id="rId15"/>
    <p:sldId id="294" r:id="rId16"/>
    <p:sldId id="276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7E9639D4-E3E2-4D34-9284-5A2195B3D0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91" d="100"/>
          <a:sy n="91" d="100"/>
        </p:scale>
        <p:origin x="208" y="54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11/25/23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11/25/23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sv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cap="all" spc="150" baseline="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1086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619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7409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69334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B250D272-9B39-4C2D-B0F5-21010D11E43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48749" y="1361938"/>
            <a:ext cx="6765925" cy="496888"/>
          </a:xfrm>
        </p:spPr>
        <p:txBody>
          <a:bodyPr>
            <a:no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286002"/>
            <a:ext cx="6094270" cy="3542143"/>
          </a:xfrm>
        </p:spPr>
        <p:txBody>
          <a:bodyPr/>
          <a:lstStyle/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339C283A-EC40-421C-8A0E-F9A3161C889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858125" y="2284624"/>
            <a:ext cx="3147332" cy="306388"/>
          </a:xfrm>
        </p:spPr>
        <p:txBody>
          <a:bodyPr>
            <a:noAutofit/>
          </a:bodyPr>
          <a:lstStyle>
            <a:lvl1pPr marL="0" indent="0">
              <a:buNone/>
              <a:defRPr sz="1400" cap="all" spc="150" baseline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100"/>
            </a:lvl4pPr>
            <a:lvl5pPr marL="1828800" indent="0">
              <a:buNone/>
              <a:defRPr sz="11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5CA2B1-D510-4949-A638-C1A064DA41A7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7858125" y="2779713"/>
            <a:ext cx="3148013" cy="3095625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 marL="914400" indent="0">
              <a:buNone/>
              <a:defRPr sz="105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 marL="13716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 marL="1828800" indent="0">
              <a:buNone/>
              <a:defRPr sz="10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10030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noProof="0" dirty="0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noProof="0" dirty="0"/>
              <a:t>Year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noProof="0" dirty="0"/>
              <a:t>MM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20XX</a:t>
            </a:r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noProof="0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05632346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4CE0E97-85AE-BE9D-BB93-C4A7A78A64A9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838200" y="2138363"/>
            <a:ext cx="10515600" cy="3695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5431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11558" y="5084524"/>
            <a:ext cx="219661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707607" y="5099206"/>
            <a:ext cx="2145049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271" y="5099206"/>
            <a:ext cx="213298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18152" y="5084524"/>
            <a:ext cx="213298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23728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/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2pPr>
          </a:lstStyle>
          <a:p>
            <a:pPr lvl="0"/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9553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1328057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3790950" cy="89217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19EE98D-9541-4F21-8952-3026DEF75EC4}"/>
              </a:ext>
            </a:extLst>
          </p:cNvPr>
          <p:cNvSpPr>
            <a:spLocks noGrp="1"/>
          </p:cNvSpPr>
          <p:nvPr>
            <p:ph sz="quarter" idx="21" hasCustomPrompt="1"/>
          </p:nvPr>
        </p:nvSpPr>
        <p:spPr>
          <a:xfrm>
            <a:off x="107544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838200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43D2F47-FAF2-42C2-967D-251DD4B940D7}"/>
              </a:ext>
            </a:extLst>
          </p:cNvPr>
          <p:cNvSpPr>
            <a:spLocks noGrp="1"/>
          </p:cNvSpPr>
          <p:nvPr>
            <p:ph type="body" idx="17" hasCustomPrompt="1"/>
          </p:nvPr>
        </p:nvSpPr>
        <p:spPr>
          <a:xfrm>
            <a:off x="838200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8200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Content Placeholder 10">
            <a:extLst>
              <a:ext uri="{FF2B5EF4-FFF2-40B4-BE49-F238E27FC236}">
                <a16:creationId xmlns:a16="http://schemas.microsoft.com/office/drawing/2014/main" id="{AB843230-A4E3-4E21-AA93-998E28EB9018}"/>
              </a:ext>
            </a:extLst>
          </p:cNvPr>
          <p:cNvSpPr>
            <a:spLocks noGrp="1"/>
          </p:cNvSpPr>
          <p:nvPr>
            <p:ph sz="quarter" idx="22" hasCustomPrompt="1"/>
          </p:nvPr>
        </p:nvSpPr>
        <p:spPr>
          <a:xfrm>
            <a:off x="381139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3562665" y="3788813"/>
            <a:ext cx="2342205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3322C250-87FC-4F14-A42C-FFDA120D0D6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62665" y="4464810"/>
            <a:ext cx="2342205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3562665" y="5120722"/>
            <a:ext cx="2342205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Content Placeholder 10">
            <a:extLst>
              <a:ext uri="{FF2B5EF4-FFF2-40B4-BE49-F238E27FC236}">
                <a16:creationId xmlns:a16="http://schemas.microsoft.com/office/drawing/2014/main" id="{3AE0369E-A275-4E5A-AE0F-B1F9A54DEDFC}"/>
              </a:ext>
            </a:extLst>
          </p:cNvPr>
          <p:cNvSpPr>
            <a:spLocks noGrp="1"/>
          </p:cNvSpPr>
          <p:nvPr>
            <p:ph sz="quarter" idx="23" hasCustomPrompt="1"/>
          </p:nvPr>
        </p:nvSpPr>
        <p:spPr>
          <a:xfrm>
            <a:off x="6524377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6298609" y="3788813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D3C675D6-83FA-4036-B516-098EDCAF2506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298609" y="4464810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6298609" y="5120722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10">
            <a:extLst>
              <a:ext uri="{FF2B5EF4-FFF2-40B4-BE49-F238E27FC236}">
                <a16:creationId xmlns:a16="http://schemas.microsoft.com/office/drawing/2014/main" id="{CCA3A81E-171B-4946-B8BA-B2F406CF0939}"/>
              </a:ext>
            </a:extLst>
          </p:cNvPr>
          <p:cNvSpPr>
            <a:spLocks noGrp="1"/>
          </p:cNvSpPr>
          <p:nvPr>
            <p:ph sz="quarter" idx="24" hasCustomPrompt="1"/>
          </p:nvPr>
        </p:nvSpPr>
        <p:spPr>
          <a:xfrm>
            <a:off x="9260321" y="2118642"/>
            <a:ext cx="1856232" cy="1664208"/>
          </a:xfrm>
        </p:spPr>
        <p:txBody>
          <a:bodyPr anchor="t">
            <a:no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84A1E92D-A5BF-4268-BFF3-1418A1F03589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9023074" y="3788457"/>
            <a:ext cx="2330726" cy="804859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32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B6439AAC-8A96-4015-8A87-ED8DF7027B60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9023074" y="4464454"/>
            <a:ext cx="2330726" cy="438505"/>
          </a:xfrm>
        </p:spPr>
        <p:txBody>
          <a:bodyPr lIns="0" rIns="0" anchor="b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5" name="Content Placeholder 3">
            <a:extLst>
              <a:ext uri="{FF2B5EF4-FFF2-40B4-BE49-F238E27FC236}">
                <a16:creationId xmlns:a16="http://schemas.microsoft.com/office/drawing/2014/main" id="{492F9083-A886-4EEB-94D6-1FAE6DC33000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9023074" y="5120366"/>
            <a:ext cx="2330726" cy="853167"/>
          </a:xfrm>
        </p:spPr>
        <p:txBody>
          <a:bodyPr lIns="0" r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6963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82546"/>
            <a:ext cx="5111750" cy="152558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>
            <a:cxnSpLocks/>
          </p:cNvCxnSpPr>
          <p:nvPr/>
        </p:nvCxnSpPr>
        <p:spPr>
          <a:xfrm flipH="1" flipV="1">
            <a:off x="0" y="876300"/>
            <a:ext cx="4762500" cy="162877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A768C87F-B9C3-4DFF-8454-F3F52CE4346B}"/>
              </a:ext>
            </a:extLst>
          </p:cNvPr>
          <p:cNvCxnSpPr>
            <a:cxnSpLocks/>
          </p:cNvCxnSpPr>
          <p:nvPr/>
        </p:nvCxnSpPr>
        <p:spPr>
          <a:xfrm flipH="1" flipV="1">
            <a:off x="2638425" y="0"/>
            <a:ext cx="2124076" cy="518636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63167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499" y="1020445"/>
            <a:ext cx="3171825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>
            <a:lvl1pPr marL="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1pPr>
            <a:lvl2pPr marL="4572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2pPr>
            <a:lvl3pPr marL="9144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3pPr>
            <a:lvl4pPr marL="13716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4pPr>
            <a:lvl5pPr marL="1828800" indent="0">
              <a:lnSpc>
                <a:spcPct val="120000"/>
              </a:lnSpc>
              <a:spcBef>
                <a:spcPts val="1000"/>
              </a:spcBef>
              <a:buNone/>
              <a:defRPr sz="140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27036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2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355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7332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75279" y="6356350"/>
            <a:ext cx="1808712" cy="365125"/>
          </a:xfrm>
        </p:spPr>
        <p:txBody>
          <a:bodyPr/>
          <a:lstStyle>
            <a:lvl1pPr>
              <a:defRPr sz="900"/>
            </a:lvl1pPr>
          </a:lstStyle>
          <a:p>
            <a:pPr algn="l"/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2812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1487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19504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49FBD260-5143-4B12-B9F8-33E48D548909}"/>
              </a:ext>
            </a:extLst>
          </p:cNvPr>
          <p:cNvCxnSpPr/>
          <p:nvPr/>
        </p:nvCxnSpPr>
        <p:spPr>
          <a:xfrm>
            <a:off x="9096375" y="1497012"/>
            <a:ext cx="30956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7F08D6-2CA7-4A5A-BE34-07113DCA535D}"/>
              </a:ext>
            </a:extLst>
          </p:cNvPr>
          <p:cNvCxnSpPr/>
          <p:nvPr/>
        </p:nvCxnSpPr>
        <p:spPr>
          <a:xfrm flipH="1">
            <a:off x="6953250" y="-25401"/>
            <a:ext cx="3790950" cy="690245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70146B66-4F07-44BE-8AAB-48EA5170DA8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3A927BE5-2F4C-4EBD-9093-C4ED6E302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224463" y="6356350"/>
            <a:ext cx="17430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C4C1336B-CF5E-42FF-80E8-7D33A2D64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3278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6688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7987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895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84521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88" r:id="rId4"/>
    <p:sldLayoutId id="2147483694" r:id="rId5"/>
    <p:sldLayoutId id="2147483697" r:id="rId6"/>
    <p:sldLayoutId id="2147483673" r:id="rId7"/>
    <p:sldLayoutId id="2147483676" r:id="rId8"/>
    <p:sldLayoutId id="2147483672" r:id="rId9"/>
    <p:sldLayoutId id="2147483699" r:id="rId10"/>
    <p:sldLayoutId id="2147483671" r:id="rId11"/>
    <p:sldLayoutId id="2147483700" r:id="rId12"/>
    <p:sldLayoutId id="2147483679" r:id="rId13"/>
    <p:sldLayoutId id="2147483692" r:id="rId14"/>
    <p:sldLayoutId id="2147483681" r:id="rId15"/>
    <p:sldLayoutId id="2147483674" r:id="rId16"/>
    <p:sldLayoutId id="2147483675" r:id="rId17"/>
    <p:sldLayoutId id="2147483696" r:id="rId18"/>
    <p:sldLayoutId id="2147483677" r:id="rId19"/>
    <p:sldLayoutId id="2147483678" r:id="rId20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linkedin.com/in/rafaellucini/" TargetMode="Externa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34840"/>
            <a:ext cx="5261811" cy="1122202"/>
          </a:xfrm>
        </p:spPr>
        <p:txBody>
          <a:bodyPr/>
          <a:lstStyle/>
          <a:p>
            <a:r>
              <a:rPr lang="en-US" dirty="0"/>
              <a:t>Flutter para </a:t>
            </a:r>
            <a:r>
              <a:rPr lang="en-US" dirty="0" err="1"/>
              <a:t>programadores</a:t>
            </a:r>
            <a:r>
              <a:rPr lang="en-US" dirty="0"/>
              <a:t> web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6000" y="5557042"/>
            <a:ext cx="4941770" cy="396660"/>
          </a:xfrm>
        </p:spPr>
        <p:txBody>
          <a:bodyPr/>
          <a:lstStyle/>
          <a:p>
            <a:r>
              <a:rPr lang="en-US" dirty="0"/>
              <a:t>Rafael </a:t>
            </a:r>
            <a:r>
              <a:rPr lang="en-US" dirty="0" err="1"/>
              <a:t>Lucini</a:t>
            </a:r>
            <a:endParaRPr lang="en-US" dirty="0"/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69621B49-A843-1477-4A50-E0DF24E96F41}"/>
              </a:ext>
            </a:extLst>
          </p:cNvPr>
          <p:cNvSpPr txBox="1">
            <a:spLocks/>
          </p:cNvSpPr>
          <p:nvPr/>
        </p:nvSpPr>
        <p:spPr>
          <a:xfrm>
            <a:off x="9478488" y="6282584"/>
            <a:ext cx="4941770" cy="3966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devfest</a:t>
            </a:r>
            <a:r>
              <a:rPr lang="en-US" dirty="0"/>
              <a:t> </a:t>
            </a:r>
            <a:r>
              <a:rPr lang="en-US" dirty="0" err="1"/>
              <a:t>Pato</a:t>
            </a:r>
            <a:r>
              <a:rPr lang="en-US" dirty="0"/>
              <a:t> Branco - 2023</a:t>
            </a:r>
          </a:p>
        </p:txBody>
      </p:sp>
      <p:pic>
        <p:nvPicPr>
          <p:cNvPr id="1028" name="Picture 4" descr="I refuse to be part of the JavaScript madness - Development - Plone  Community">
            <a:extLst>
              <a:ext uri="{FF2B5EF4-FFF2-40B4-BE49-F238E27FC236}">
                <a16:creationId xmlns:a16="http://schemas.microsoft.com/office/drawing/2014/main" id="{306065EA-3A80-51D5-41EF-66ABC9643E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310337" cy="3448270"/>
          </a:xfrm>
          <a:prstGeom prst="rect">
            <a:avLst/>
          </a:prstGeom>
          <a:noFill/>
          <a:effectLst>
            <a:glow>
              <a:schemeClr val="accent1">
                <a:alpha val="40000"/>
              </a:schemeClr>
            </a:glow>
            <a:outerShdw blurRad="50800" dist="707561" dir="5400000" sx="1000" sy="1000" algn="ctr" rotWithShape="0">
              <a:srgbClr val="000000">
                <a:alpha val="43137"/>
              </a:srgbClr>
            </a:outerShdw>
            <a:reflection blurRad="55853" stA="4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Brand">
            <a:extLst>
              <a:ext uri="{FF2B5EF4-FFF2-40B4-BE49-F238E27FC236}">
                <a16:creationId xmlns:a16="http://schemas.microsoft.com/office/drawing/2014/main" id="{441C404D-F73B-924C-37C1-6BF67DA531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8983" y="3938855"/>
            <a:ext cx="1548261" cy="1919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2AE59-5630-4D5C-83A9-4CDEF4D7DC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74221"/>
            <a:ext cx="4903243" cy="1232712"/>
          </a:xfrm>
        </p:spPr>
        <p:txBody>
          <a:bodyPr/>
          <a:lstStyle/>
          <a:p>
            <a:r>
              <a:rPr lang="en-US" dirty="0" err="1"/>
              <a:t>Usando</a:t>
            </a:r>
            <a:r>
              <a:rPr lang="en-US" dirty="0"/>
              <a:t> libs </a:t>
            </a:r>
            <a:r>
              <a:rPr lang="en-US" dirty="0" err="1"/>
              <a:t>similares</a:t>
            </a:r>
            <a:endParaRPr lang="en-US" dirty="0"/>
          </a:p>
        </p:txBody>
      </p: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5909F2DC-F097-42AB-88E7-0CA09BD5E2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42152A75-1CD2-44EC-9374-C83D4604A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C9AE5EF-13EF-1C39-C4FA-715FA8805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589" y="1513618"/>
            <a:ext cx="4646063" cy="527016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E5FE38-F29B-D0B3-A38C-F6886E5823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6601" y="3363644"/>
            <a:ext cx="3466146" cy="342013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F5189935-800C-1733-B353-E41B1E41B2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8705" y="1513618"/>
            <a:ext cx="4773295" cy="163381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71846F-8B48-423A-DD1B-0A9C2F66BA0A}"/>
              </a:ext>
            </a:extLst>
          </p:cNvPr>
          <p:cNvSpPr txBox="1"/>
          <p:nvPr/>
        </p:nvSpPr>
        <p:spPr>
          <a:xfrm>
            <a:off x="7446601" y="1081982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Angular – </a:t>
            </a:r>
            <a:r>
              <a:rPr lang="pt-BR" dirty="0" err="1"/>
              <a:t>Reactive</a:t>
            </a:r>
            <a:r>
              <a:rPr lang="pt-BR" dirty="0"/>
              <a:t> </a:t>
            </a:r>
            <a:r>
              <a:rPr lang="pt-BR" dirty="0" err="1"/>
              <a:t>Forms</a:t>
            </a:r>
            <a:endParaRPr lang="pt-BR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9F3DC3-506B-A872-151C-09869EF6D40B}"/>
              </a:ext>
            </a:extLst>
          </p:cNvPr>
          <p:cNvSpPr txBox="1"/>
          <p:nvPr/>
        </p:nvSpPr>
        <p:spPr>
          <a:xfrm>
            <a:off x="2495864" y="1104406"/>
            <a:ext cx="30044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Angular – </a:t>
            </a:r>
            <a:r>
              <a:rPr lang="pt-BR" dirty="0" err="1"/>
              <a:t>Reactive</a:t>
            </a:r>
            <a:r>
              <a:rPr lang="pt-BR" dirty="0"/>
              <a:t> </a:t>
            </a:r>
            <a:r>
              <a:rPr lang="pt-BR" dirty="0" err="1"/>
              <a:t>Forms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74093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 err="1"/>
              <a:t>Gerenciador</a:t>
            </a:r>
            <a:r>
              <a:rPr lang="en-US" dirty="0"/>
              <a:t> de PACOTES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11</a:t>
            </a:fld>
            <a:endParaRPr lang="en-US" dirty="0"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91753BB4-8281-46A5-F7F2-90A3BCA73F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80491"/>
            <a:ext cx="4127385" cy="407259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3A7767C8-85FD-F570-C234-D5CB08018B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393" y="2180491"/>
            <a:ext cx="4795619" cy="4540984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9D20B78-E80A-350F-E5D6-10CB14D06E86}"/>
              </a:ext>
            </a:extLst>
          </p:cNvPr>
          <p:cNvSpPr txBox="1"/>
          <p:nvPr/>
        </p:nvSpPr>
        <p:spPr>
          <a:xfrm>
            <a:off x="3420055" y="1811159"/>
            <a:ext cx="216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package.json</a:t>
            </a:r>
            <a:endParaRPr lang="pt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A3F2DAA-121C-E25A-6C76-DBCB6BB1E468}"/>
              </a:ext>
            </a:extLst>
          </p:cNvPr>
          <p:cNvSpPr txBox="1"/>
          <p:nvPr/>
        </p:nvSpPr>
        <p:spPr>
          <a:xfrm>
            <a:off x="8296396" y="1811159"/>
            <a:ext cx="2166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pubspeck.yaml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721061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/>
          <a:lstStyle/>
          <a:p>
            <a:r>
              <a:rPr lang="en-US" dirty="0" err="1"/>
              <a:t>ExperiênCIA</a:t>
            </a:r>
            <a:r>
              <a:rPr lang="en-US" dirty="0"/>
              <a:t> NO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1DDDEF-20C4-4F65-BAC9-0A763DF7E02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2469515"/>
            <a:ext cx="5433204" cy="365125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/>
              <a:t>FRONT-ENDERS web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24158E79-DA49-4521-BEC6-A7BA93C41F4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 err="1"/>
              <a:t>Experiência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com frameworks JS </a:t>
            </a:r>
            <a:r>
              <a:rPr lang="en-US" dirty="0" err="1"/>
              <a:t>como</a:t>
            </a:r>
            <a:r>
              <a:rPr lang="en-US" dirty="0"/>
              <a:t> Angular, React.</a:t>
            </a:r>
          </a:p>
        </p:txBody>
      </p:sp>
      <p:sp>
        <p:nvSpPr>
          <p:cNvPr id="24" name="Text Placeholder 23">
            <a:extLst>
              <a:ext uri="{FF2B5EF4-FFF2-40B4-BE49-F238E27FC236}">
                <a16:creationId xmlns:a16="http://schemas.microsoft.com/office/drawing/2014/main" id="{319E41BC-4F05-4804-843A-E1846794FBF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922254" y="3569311"/>
            <a:ext cx="5433204" cy="365125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CURVA DE APRENDIZADO BAIXA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BDF8B9-53DF-46F4-98D4-053D78D610B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921828" y="3898736"/>
            <a:ext cx="5431971" cy="557950"/>
          </a:xfrm>
        </p:spPr>
        <p:txBody>
          <a:bodyPr/>
          <a:lstStyle/>
          <a:p>
            <a:r>
              <a:rPr lang="en-US" dirty="0" err="1"/>
              <a:t>Familiaridade</a:t>
            </a:r>
            <a:r>
              <a:rPr lang="en-US" dirty="0"/>
              <a:t> com as </a:t>
            </a:r>
            <a:r>
              <a:rPr lang="en-US" dirty="0" err="1"/>
              <a:t>tecnologias</a:t>
            </a:r>
            <a:r>
              <a:rPr lang="en-US" dirty="0"/>
              <a:t>.</a:t>
            </a:r>
          </a:p>
        </p:txBody>
      </p:sp>
      <p:sp>
        <p:nvSpPr>
          <p:cNvPr id="26" name="Text Placeholder 25">
            <a:extLst>
              <a:ext uri="{FF2B5EF4-FFF2-40B4-BE49-F238E27FC236}">
                <a16:creationId xmlns:a16="http://schemas.microsoft.com/office/drawing/2014/main" id="{0FD0A14C-4421-4979-AF8C-F7E649A88162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922254" y="4669107"/>
            <a:ext cx="5433204" cy="365125"/>
          </a:xfrm>
        </p:spPr>
        <p:txBody>
          <a:bodyPr>
            <a:normAutofit fontScale="92500"/>
          </a:bodyPr>
          <a:lstStyle/>
          <a:p>
            <a:r>
              <a:rPr lang="en-US" dirty="0"/>
              <a:t>PRODUTIVIDADE E DEVELOPER EXPERIENCE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9C0DB469-503B-40AF-84D1-C69B085AA96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/>
          <a:p>
            <a:r>
              <a:rPr lang="en-US" dirty="0" err="1"/>
              <a:t>Velocidade</a:t>
            </a:r>
            <a:r>
              <a:rPr lang="en-US" dirty="0"/>
              <a:t> de </a:t>
            </a:r>
            <a:r>
              <a:rPr lang="en-US" dirty="0" err="1"/>
              <a:t>desenvolvimento</a:t>
            </a:r>
            <a:r>
              <a:rPr lang="en-US" dirty="0"/>
              <a:t>, </a:t>
            </a:r>
            <a:r>
              <a:rPr lang="en-US" dirty="0" err="1"/>
              <a:t>hotreload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DC0E0A-2715-4BF9-8659-0ED8629BA24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32F697-D1D4-4B0A-B960-D1869BF860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8" name="Picture 2" descr="Banco PAN – Wikipédia, a enciclopédia livre">
            <a:extLst>
              <a:ext uri="{FF2B5EF4-FFF2-40B4-BE49-F238E27FC236}">
                <a16:creationId xmlns:a16="http://schemas.microsoft.com/office/drawing/2014/main" id="{0DF15CF0-2DC2-F400-605F-36EDDD3D2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6599" y="954425"/>
            <a:ext cx="1095601" cy="6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26140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67200" y="1615736"/>
            <a:ext cx="4179570" cy="1524735"/>
          </a:xfrm>
        </p:spPr>
        <p:txBody>
          <a:bodyPr/>
          <a:lstStyle/>
          <a:p>
            <a:r>
              <a:rPr lang="en-US" dirty="0" err="1"/>
              <a:t>Perguntas</a:t>
            </a:r>
            <a:r>
              <a:rPr lang="en-US" dirty="0"/>
              <a:t>?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MUITO OBRIGADO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2004161"/>
          </a:xfrm>
        </p:spPr>
        <p:txBody>
          <a:bodyPr>
            <a:normAutofit/>
          </a:bodyPr>
          <a:lstStyle/>
          <a:p>
            <a:r>
              <a:rPr lang="en-US" dirty="0"/>
              <a:t>RAFAEL LUCINI</a:t>
            </a:r>
          </a:p>
          <a:p>
            <a:r>
              <a:rPr lang="en-US" dirty="0">
                <a:hlinkClick r:id="rId2"/>
              </a:rPr>
              <a:t>linkedin.com/in/rafaellucini/</a:t>
            </a:r>
            <a:endParaRPr lang="en-US" dirty="0"/>
          </a:p>
          <a:p>
            <a:r>
              <a:rPr lang="en-US" dirty="0" err="1"/>
              <a:t>rafaellucini@gmail.com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DA7980-C870-4C9A-84FA-4120D8AF5DE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8" name="Picture 7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CEEF227A-1E10-382A-B464-AB379790A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6791" y="3429000"/>
            <a:ext cx="2017541" cy="2017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9F29B-F233-48AF-8261-F33A4E079E3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3499" y="1020445"/>
            <a:ext cx="3171825" cy="1325563"/>
          </a:xfrm>
        </p:spPr>
        <p:txBody>
          <a:bodyPr/>
          <a:lstStyle/>
          <a:p>
            <a:r>
              <a:rPr lang="en-US" dirty="0" err="1"/>
              <a:t>Sobre</a:t>
            </a:r>
            <a:r>
              <a:rPr lang="en-US" dirty="0"/>
              <a:t> </a:t>
            </a:r>
            <a:r>
              <a:rPr lang="en-US" dirty="0" err="1"/>
              <a:t>mim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E3EA69-4E0E-41BD-8095-A124225A2647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499" y="2924175"/>
            <a:ext cx="3171825" cy="2519363"/>
          </a:xfrm>
        </p:spPr>
        <p:txBody>
          <a:bodyPr>
            <a:normAutofit/>
          </a:bodyPr>
          <a:lstStyle/>
          <a:p>
            <a:r>
              <a:rPr lang="en-US" sz="1800" dirty="0"/>
              <a:t>Rafael </a:t>
            </a:r>
            <a:r>
              <a:rPr lang="en-US" sz="1800" dirty="0" err="1"/>
              <a:t>Lucini</a:t>
            </a:r>
            <a:endParaRPr lang="en-US" sz="1800" dirty="0"/>
          </a:p>
          <a:p>
            <a:r>
              <a:rPr lang="en-US" dirty="0" err="1"/>
              <a:t>Engenheiro</a:t>
            </a:r>
            <a:r>
              <a:rPr lang="en-US" dirty="0"/>
              <a:t> de Software </a:t>
            </a:r>
            <a:r>
              <a:rPr lang="en-US" dirty="0" err="1"/>
              <a:t>Sênior</a:t>
            </a:r>
            <a:r>
              <a:rPr lang="en-US" dirty="0"/>
              <a:t> no Banco PAN, </a:t>
            </a:r>
            <a:r>
              <a:rPr lang="en-US" dirty="0" err="1"/>
              <a:t>atualmente</a:t>
            </a:r>
            <a:r>
              <a:rPr lang="en-US" dirty="0"/>
              <a:t> no </a:t>
            </a:r>
            <a:r>
              <a:rPr lang="en-US" dirty="0" err="1"/>
              <a:t>setor</a:t>
            </a:r>
            <a:r>
              <a:rPr lang="en-US" dirty="0"/>
              <a:t> de Open Finance, </a:t>
            </a:r>
            <a:r>
              <a:rPr lang="en-US" dirty="0" err="1"/>
              <a:t>mais</a:t>
            </a:r>
            <a:r>
              <a:rPr lang="en-US" dirty="0"/>
              <a:t> </a:t>
            </a:r>
            <a:r>
              <a:rPr lang="en-US" dirty="0" err="1"/>
              <a:t>voltado</a:t>
            </a:r>
            <a:r>
              <a:rPr lang="en-US" dirty="0"/>
              <a:t> para o </a:t>
            </a:r>
            <a:r>
              <a:rPr lang="en-US" dirty="0" err="1"/>
              <a:t>trabalho</a:t>
            </a:r>
            <a:r>
              <a:rPr lang="en-US" dirty="0"/>
              <a:t> no front-end.</a:t>
            </a:r>
          </a:p>
          <a:p>
            <a:endParaRPr lang="en-US" dirty="0"/>
          </a:p>
          <a:p>
            <a:r>
              <a:rPr lang="en-US" dirty="0"/>
              <a:t>Angular | Flutter | Java | Kotlin | Swift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8F602C-7F98-4C02-99D4-ED65E00D66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8" name="Picture 7" descr="A person with a beard&#10;&#10;Description automatically generated">
            <a:extLst>
              <a:ext uri="{FF2B5EF4-FFF2-40B4-BE49-F238E27FC236}">
                <a16:creationId xmlns:a16="http://schemas.microsoft.com/office/drawing/2014/main" id="{7D50AB74-9633-3847-66B3-B11191396F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4000"/>
                    </a14:imgEffect>
                  </a14:imgLayer>
                </a14:imgProps>
              </a:ext>
            </a:extLst>
          </a:blip>
          <a:srcRect l="21756" t="7619" r="10827" b="40779"/>
          <a:stretch/>
        </p:blipFill>
        <p:spPr>
          <a:xfrm>
            <a:off x="4505324" y="2614596"/>
            <a:ext cx="1596014" cy="1628808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outerShdw blurRad="50800" dist="50800" dir="5400000" sx="1000" sy="1000" algn="ctr" rotWithShape="0">
              <a:srgbClr val="000000">
                <a:alpha val="43137"/>
              </a:srgbClr>
            </a:outerShdw>
            <a:reflection endPos="0" dist="50800" dir="5400000" sy="-100000" algn="bl" rotWithShape="0"/>
            <a:softEdge rad="0"/>
          </a:effectLst>
        </p:spPr>
      </p:pic>
      <p:pic>
        <p:nvPicPr>
          <p:cNvPr id="1026" name="Picture 2" descr="Banco PAN – Wikipédia, a enciclopédia livre">
            <a:extLst>
              <a:ext uri="{FF2B5EF4-FFF2-40B4-BE49-F238E27FC236}">
                <a16:creationId xmlns:a16="http://schemas.microsoft.com/office/drawing/2014/main" id="{8C5A04B8-AD64-8CDB-43E2-DB8B301C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704" y="4183856"/>
            <a:ext cx="1095601" cy="68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3494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708C79-A4AC-4B5D-92DF-600737E4D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09419"/>
            <a:ext cx="4082142" cy="585788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Programador</a:t>
            </a:r>
            <a:r>
              <a:rPr lang="en-US" dirty="0"/>
              <a:t> Mobile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FRONT-end</a:t>
            </a:r>
            <a:r>
              <a:rPr lang="en-US" dirty="0"/>
              <a:t> e vice-versa?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779DE4-CAEA-4617-897E-FEC9A2AC2D6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8318" y="1481138"/>
            <a:ext cx="2141764" cy="5143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Criar</a:t>
            </a:r>
            <a:r>
              <a:rPr lang="en-US" dirty="0"/>
              <a:t> </a:t>
            </a:r>
            <a:r>
              <a:rPr lang="en-US" dirty="0" err="1"/>
              <a:t>telas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FF1291-56EB-4A7B-A198-1D91F9ECC5D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4375" y="2557463"/>
            <a:ext cx="2141764" cy="514350"/>
          </a:xfrm>
        </p:spPr>
        <p:txBody>
          <a:bodyPr/>
          <a:lstStyle/>
          <a:p>
            <a:r>
              <a:rPr lang="en-US" dirty="0" err="1"/>
              <a:t>Chamadas</a:t>
            </a:r>
            <a:r>
              <a:rPr lang="en-US" dirty="0"/>
              <a:t> de API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84E21C-7534-4FB5-9709-F7D1A11034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5760" y="3633788"/>
            <a:ext cx="3096804" cy="514350"/>
          </a:xfrm>
        </p:spPr>
        <p:txBody>
          <a:bodyPr/>
          <a:lstStyle/>
          <a:p>
            <a:r>
              <a:rPr lang="en-US" dirty="0" err="1"/>
              <a:t>Pouca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nenhuma</a:t>
            </a:r>
            <a:r>
              <a:rPr lang="en-US" dirty="0"/>
              <a:t> </a:t>
            </a:r>
            <a:r>
              <a:rPr lang="en-US" dirty="0" err="1"/>
              <a:t>regra</a:t>
            </a:r>
            <a:r>
              <a:rPr lang="en-US" dirty="0"/>
              <a:t> de </a:t>
            </a:r>
            <a:r>
              <a:rPr lang="en-US" dirty="0" err="1"/>
              <a:t>negócio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C594564-4FC6-401A-8586-44735EE819E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05000" y="4710114"/>
            <a:ext cx="2141764" cy="514350"/>
          </a:xfrm>
        </p:spPr>
        <p:txBody>
          <a:bodyPr/>
          <a:lstStyle/>
          <a:p>
            <a:r>
              <a:rPr lang="en-US" dirty="0" err="1"/>
              <a:t>Componentes</a:t>
            </a: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EB25CA-DA83-483D-AF83-0001BDF2DE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01535" y="1594478"/>
            <a:ext cx="5539095" cy="1010842"/>
          </a:xfrm>
        </p:spPr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telas</a:t>
            </a:r>
            <a:r>
              <a:rPr lang="en-US" dirty="0"/>
              <a:t>, as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responsivas</a:t>
            </a:r>
            <a:r>
              <a:rPr lang="en-US" dirty="0"/>
              <a:t> para </a:t>
            </a:r>
            <a:r>
              <a:rPr lang="en-US" dirty="0" err="1"/>
              <a:t>diferentes</a:t>
            </a:r>
            <a:r>
              <a:rPr lang="en-US" dirty="0"/>
              <a:t> </a:t>
            </a:r>
            <a:r>
              <a:rPr lang="en-US" dirty="0" err="1"/>
              <a:t>dispositivos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46CE8C6-E12D-4A0D-8553-7FFA31941D5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986028" y="2673328"/>
            <a:ext cx="5539095" cy="1010842"/>
          </a:xfrm>
        </p:spPr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pt-BR" dirty="0"/>
              <a:t>comunica</a:t>
            </a:r>
            <a:r>
              <a:rPr lang="en-US" dirty="0"/>
              <a:t> com um Rest API que </a:t>
            </a:r>
            <a:r>
              <a:rPr lang="en-US" dirty="0" err="1"/>
              <a:t>responde</a:t>
            </a:r>
            <a:r>
              <a:rPr lang="en-US" dirty="0"/>
              <a:t> um </a:t>
            </a:r>
            <a:r>
              <a:rPr lang="en-US" dirty="0" err="1"/>
              <a:t>json</a:t>
            </a:r>
            <a:r>
              <a:rPr lang="en-US" dirty="0"/>
              <a:t>.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C7D5285-85DF-4331-A6FA-1AE847CA47AE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576937" y="3755394"/>
            <a:ext cx="5539095" cy="1010842"/>
          </a:xfrm>
        </p:spPr>
        <p:txBody>
          <a:bodyPr/>
          <a:lstStyle/>
          <a:p>
            <a:r>
              <a:rPr lang="pt-BR" dirty="0"/>
              <a:t>Na maioria das vezes você apresenta dados na tela, não faz grandes cálculos, nem armazena nada em um banco de dados diretamente sem comunicar com uma API.</a:t>
            </a:r>
            <a:endParaRPr lang="en-US" dirty="0"/>
          </a:p>
          <a:p>
            <a:endParaRPr lang="pt-BR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2D305EF-9A88-496B-BFC1-D589A01EE38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175279" y="4824430"/>
            <a:ext cx="5539095" cy="1010842"/>
          </a:xfrm>
        </p:spPr>
        <p:txBody>
          <a:bodyPr/>
          <a:lstStyle/>
          <a:p>
            <a:r>
              <a:rPr lang="en-US" dirty="0"/>
              <a:t>Na </a:t>
            </a:r>
            <a:r>
              <a:rPr lang="en-US" dirty="0" err="1"/>
              <a:t>maioria</a:t>
            </a:r>
            <a:r>
              <a:rPr lang="en-US" dirty="0"/>
              <a:t> das </a:t>
            </a:r>
            <a:r>
              <a:rPr lang="en-US" dirty="0" err="1"/>
              <a:t>vezes</a:t>
            </a:r>
            <a:r>
              <a:rPr lang="en-US" dirty="0"/>
              <a:t> </a:t>
            </a:r>
            <a:r>
              <a:rPr lang="en-US" dirty="0" err="1"/>
              <a:t>você</a:t>
            </a:r>
            <a:r>
              <a:rPr lang="en-US" dirty="0"/>
              <a:t> </a:t>
            </a:r>
            <a:r>
              <a:rPr lang="en-US" dirty="0" err="1"/>
              <a:t>trabalha</a:t>
            </a:r>
            <a:r>
              <a:rPr lang="en-US" dirty="0"/>
              <a:t> com components </a:t>
            </a: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construídos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cria</a:t>
            </a:r>
            <a:r>
              <a:rPr lang="en-US" dirty="0"/>
              <a:t> </a:t>
            </a:r>
            <a:r>
              <a:rPr lang="en-US" dirty="0" err="1"/>
              <a:t>novos</a:t>
            </a:r>
            <a:r>
              <a:rPr lang="en-US" dirty="0"/>
              <a:t> </a:t>
            </a:r>
            <a:r>
              <a:rPr lang="en-US" dirty="0" err="1"/>
              <a:t>componentes</a:t>
            </a:r>
            <a:r>
              <a:rPr lang="en-US" dirty="0"/>
              <a:t>.</a:t>
            </a:r>
          </a:p>
          <a:p>
            <a:endParaRPr lang="en-US" dirty="0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0BF6865-7FAE-4B56-A995-ADF1582DCC6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E3984D70-BD95-4E1F-9725-902B5D74D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8561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892177"/>
            <a:ext cx="8421688" cy="1325563"/>
          </a:xfrm>
        </p:spPr>
        <p:txBody>
          <a:bodyPr/>
          <a:lstStyle/>
          <a:p>
            <a:r>
              <a:rPr lang="en-US" dirty="0"/>
              <a:t>Parece que </a:t>
            </a:r>
            <a:r>
              <a:rPr lang="en-US" dirty="0" err="1"/>
              <a:t>já</a:t>
            </a:r>
            <a:r>
              <a:rPr lang="en-US" dirty="0"/>
              <a:t> vi </a:t>
            </a:r>
            <a:r>
              <a:rPr lang="en-US" dirty="0" err="1"/>
              <a:t>isso</a:t>
            </a:r>
            <a:r>
              <a:rPr lang="en-US" dirty="0"/>
              <a:t> </a:t>
            </a:r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algum</a:t>
            </a:r>
            <a:r>
              <a:rPr lang="en-US" dirty="0"/>
              <a:t> </a:t>
            </a:r>
            <a:r>
              <a:rPr lang="en-US" dirty="0" err="1"/>
              <a:t>lugar</a:t>
            </a:r>
            <a:r>
              <a:rPr lang="en-US" dirty="0"/>
              <a:t>!🤔 </a:t>
            </a:r>
          </a:p>
        </p:txBody>
      </p:sp>
      <p:sp>
        <p:nvSpPr>
          <p:cNvPr id="80" name="Date Placeholder 79">
            <a:extLst>
              <a:ext uri="{FF2B5EF4-FFF2-40B4-BE49-F238E27FC236}">
                <a16:creationId xmlns:a16="http://schemas.microsoft.com/office/drawing/2014/main" id="{BC1F9D86-85D8-4FD0-B0D3-47D778722782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82" name="Slide Number Placeholder 81">
            <a:extLst>
              <a:ext uri="{FF2B5EF4-FFF2-40B4-BE49-F238E27FC236}">
                <a16:creationId xmlns:a16="http://schemas.microsoft.com/office/drawing/2014/main" id="{CE36A058-BEC2-4BC5-A467-F2EB2A365051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2050" name="Picture 2" descr="Como surgiu o famoso meme do Homem-Aranha?">
            <a:extLst>
              <a:ext uri="{FF2B5EF4-FFF2-40B4-BE49-F238E27FC236}">
                <a16:creationId xmlns:a16="http://schemas.microsoft.com/office/drawing/2014/main" id="{09B7CDE6-7CBF-76BB-7A4A-57CA85FCA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7000" y="2217740"/>
            <a:ext cx="7104185" cy="3994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39208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31FE9-9059-4FE8-B4AC-9771F23A1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8760" y="4156405"/>
            <a:ext cx="3139440" cy="1325563"/>
          </a:xfrm>
        </p:spPr>
        <p:txBody>
          <a:bodyPr/>
          <a:lstStyle/>
          <a:p>
            <a:r>
              <a:rPr lang="en-US" dirty="0"/>
              <a:t>SINTAXE DA LINGUAGEM DART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A2EB3F-4D60-451F-8F45-7D6654D2FCD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922254" y="1530635"/>
            <a:ext cx="5433204" cy="365125"/>
          </a:xfr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r>
              <a:rPr lang="en-US" dirty="0"/>
              <a:t>DART: O CASAMENTO DO JAVA COM JAVASCRIPT</a:t>
            </a:r>
          </a:p>
        </p:txBody>
      </p:sp>
      <p:sp>
        <p:nvSpPr>
          <p:cNvPr id="20" name="Date Placeholder 19">
            <a:extLst>
              <a:ext uri="{FF2B5EF4-FFF2-40B4-BE49-F238E27FC236}">
                <a16:creationId xmlns:a16="http://schemas.microsoft.com/office/drawing/2014/main" id="{A74D661B-510C-4CF2-BF77-3EAFB649883D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22" name="Slide Number Placeholder 21">
            <a:extLst>
              <a:ext uri="{FF2B5EF4-FFF2-40B4-BE49-F238E27FC236}">
                <a16:creationId xmlns:a16="http://schemas.microsoft.com/office/drawing/2014/main" id="{5D1BD041-3428-4D62-934F-F3FF6D36F90F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3076" name="Picture 4" descr="Java logo and symbol, meaning, history, PNG">
            <a:extLst>
              <a:ext uri="{FF2B5EF4-FFF2-40B4-BE49-F238E27FC236}">
                <a16:creationId xmlns:a16="http://schemas.microsoft.com/office/drawing/2014/main" id="{6A9156FB-5511-A78D-730C-BA55E4FAE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9680" y="2179327"/>
            <a:ext cx="2260392" cy="1412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JavaScript – Wikipédia, a enciclopédia livre">
            <a:extLst>
              <a:ext uri="{FF2B5EF4-FFF2-40B4-BE49-F238E27FC236}">
                <a16:creationId xmlns:a16="http://schemas.microsoft.com/office/drawing/2014/main" id="{54603D7C-0579-A0CB-A943-DE726B40C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8844" y="2310618"/>
            <a:ext cx="1118382" cy="1118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Alianças de casamento - ícones de moda grátis">
            <a:extLst>
              <a:ext uri="{FF2B5EF4-FFF2-40B4-BE49-F238E27FC236}">
                <a16:creationId xmlns:a16="http://schemas.microsoft.com/office/drawing/2014/main" id="{30BD5E9D-2E23-1BBB-011C-32A4E69001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8476525" y="2422256"/>
            <a:ext cx="1135866" cy="1135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>
            <a:extLst>
              <a:ext uri="{FF2B5EF4-FFF2-40B4-BE49-F238E27FC236}">
                <a16:creationId xmlns:a16="http://schemas.microsoft.com/office/drawing/2014/main" id="{8F4EE8A7-6B58-CA06-AF4B-8A5574142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907" y="4292735"/>
            <a:ext cx="2859898" cy="763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49418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E1C88-627C-4655-A4FB-0BB02EDB0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2075" y="1671639"/>
            <a:ext cx="5111750" cy="1204912"/>
          </a:xfrm>
        </p:spPr>
        <p:txBody>
          <a:bodyPr/>
          <a:lstStyle/>
          <a:p>
            <a:r>
              <a:rPr lang="en-US" dirty="0"/>
              <a:t>Classes/INTERFACES e TIPAGENS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ACA2A-6BBE-47CF-B76F-F56C9DBF77E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C3221-5F04-4CA7-A86A-EEA8566A17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8BE0939-007E-CB56-338B-08F273979A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12" t="16582" r="38786" b="18354"/>
          <a:stretch/>
        </p:blipFill>
        <p:spPr>
          <a:xfrm>
            <a:off x="661181" y="3473595"/>
            <a:ext cx="3999255" cy="22857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37C3D0B-C6AA-A8B6-8AC5-F25C8D5C14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271" t="11610" r="34990" b="12216"/>
          <a:stretch/>
        </p:blipFill>
        <p:spPr>
          <a:xfrm>
            <a:off x="8787619" y="3473595"/>
            <a:ext cx="2743200" cy="262128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F589EF3-F75A-5E49-1D6A-3984E496F15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49" t="14077" r="31530" b="14077"/>
          <a:stretch/>
        </p:blipFill>
        <p:spPr>
          <a:xfrm>
            <a:off x="4803844" y="3473595"/>
            <a:ext cx="3594569" cy="26858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42B42ED-80B0-D006-328A-798829600F24}"/>
              </a:ext>
            </a:extLst>
          </p:cNvPr>
          <p:cNvSpPr txBox="1"/>
          <p:nvPr/>
        </p:nvSpPr>
        <p:spPr>
          <a:xfrm>
            <a:off x="661181" y="3059668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Typescript</a:t>
            </a:r>
            <a:endParaRPr lang="pt-BR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82B1BAE-3FB6-2FBF-7A65-4B1F4BA614B2}"/>
              </a:ext>
            </a:extLst>
          </p:cNvPr>
          <p:cNvSpPr txBox="1"/>
          <p:nvPr/>
        </p:nvSpPr>
        <p:spPr>
          <a:xfrm>
            <a:off x="4803844" y="3015073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Java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D4E2B2-A85C-91A6-D5FD-0F582CB9E04E}"/>
              </a:ext>
            </a:extLst>
          </p:cNvPr>
          <p:cNvSpPr txBox="1"/>
          <p:nvPr/>
        </p:nvSpPr>
        <p:spPr>
          <a:xfrm>
            <a:off x="8787619" y="3059668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/>
              <a:t>Dart</a:t>
            </a:r>
            <a:endParaRPr lang="pt-BR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773C9F9-F2B3-2B9D-B294-86FEAEEAC89D}"/>
              </a:ext>
            </a:extLst>
          </p:cNvPr>
          <p:cNvSpPr txBox="1"/>
          <p:nvPr/>
        </p:nvSpPr>
        <p:spPr>
          <a:xfrm>
            <a:off x="7407813" y="190130"/>
            <a:ext cx="2447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JSON API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06A2BD2-0E2D-B1E9-F22F-24D6D0F0BEE9}"/>
              </a:ext>
            </a:extLst>
          </p:cNvPr>
          <p:cNvSpPr txBox="1"/>
          <p:nvPr/>
        </p:nvSpPr>
        <p:spPr>
          <a:xfrm>
            <a:off x="8050425" y="6420873"/>
            <a:ext cx="29094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</a:t>
            </a:r>
            <a:r>
              <a:rPr lang="pt-BR" dirty="0" err="1"/>
              <a:t>app.quicktype.io</a:t>
            </a:r>
            <a:r>
              <a:rPr lang="pt-BR" dirty="0"/>
              <a:t>/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6E71AE34-B72C-E657-CC10-41E03FDFBD9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1495"/>
          <a:stretch/>
        </p:blipFill>
        <p:spPr>
          <a:xfrm>
            <a:off x="7402151" y="683353"/>
            <a:ext cx="4547260" cy="233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722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4E0A63-A388-49B1-A04E-27CE9BD62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20169" y="1152771"/>
            <a:ext cx="5431971" cy="84630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Métodos</a:t>
            </a:r>
            <a:r>
              <a:rPr lang="en-US" dirty="0"/>
              <a:t> </a:t>
            </a:r>
            <a:r>
              <a:rPr lang="en-US" dirty="0" err="1"/>
              <a:t>Públicos</a:t>
            </a:r>
            <a:r>
              <a:rPr lang="en-US" dirty="0"/>
              <a:t> e Privados</a:t>
            </a:r>
          </a:p>
        </p:txBody>
      </p:sp>
      <p:sp>
        <p:nvSpPr>
          <p:cNvPr id="32" name="Date Placeholder 31">
            <a:extLst>
              <a:ext uri="{FF2B5EF4-FFF2-40B4-BE49-F238E27FC236}">
                <a16:creationId xmlns:a16="http://schemas.microsoft.com/office/drawing/2014/main" id="{D5DB19F8-B538-4965-BA90-ED372B99F5DC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ED4A67-3A46-4F54-A12A-EAE1B53E6457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/>
          <a:p>
            <a:fld id="{19B51A1E-902D-48AF-9020-955120F399B6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CFF64CE-92DB-4160-F56F-1ABF79FE22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375" y="2130192"/>
            <a:ext cx="5750626" cy="134457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1204441-0254-FFEF-87A9-B1A1B3F2B1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819" y="4310741"/>
            <a:ext cx="5727181" cy="1557601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CD1D1FA2-2D35-A9F8-B89C-AC74E6760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2445" y="2122956"/>
            <a:ext cx="3971653" cy="1344570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5F6A121A-D4E1-3731-4657-1F66F8E9441C}"/>
              </a:ext>
            </a:extLst>
          </p:cNvPr>
          <p:cNvSpPr txBox="1"/>
          <p:nvPr/>
        </p:nvSpPr>
        <p:spPr>
          <a:xfrm>
            <a:off x="345375" y="3822733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Dart</a:t>
            </a:r>
            <a:r>
              <a:rPr lang="pt-BR" dirty="0"/>
              <a:t> - Público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9B8C4F5-CADC-2707-C201-45EDAE903DE6}"/>
              </a:ext>
            </a:extLst>
          </p:cNvPr>
          <p:cNvSpPr txBox="1"/>
          <p:nvPr/>
        </p:nvSpPr>
        <p:spPr>
          <a:xfrm>
            <a:off x="345375" y="1708710"/>
            <a:ext cx="12095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Typescript</a:t>
            </a:r>
            <a:endParaRPr lang="pt-BR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CAE7AAB-89A4-9D90-A762-55F8701B75D7}"/>
              </a:ext>
            </a:extLst>
          </p:cNvPr>
          <p:cNvSpPr txBox="1"/>
          <p:nvPr/>
        </p:nvSpPr>
        <p:spPr>
          <a:xfrm>
            <a:off x="6393438" y="1694286"/>
            <a:ext cx="6415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Java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FBE844C-2818-46C3-7591-FB2D91949E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0164" y="4324538"/>
            <a:ext cx="5676451" cy="15438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85FB21A2-1CF4-BA7E-8F66-D43B1F7D3B43}"/>
              </a:ext>
            </a:extLst>
          </p:cNvPr>
          <p:cNvSpPr txBox="1"/>
          <p:nvPr/>
        </p:nvSpPr>
        <p:spPr>
          <a:xfrm>
            <a:off x="6372445" y="3735635"/>
            <a:ext cx="16065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Dart</a:t>
            </a:r>
            <a:r>
              <a:rPr lang="pt-BR" dirty="0"/>
              <a:t> - Privado</a:t>
            </a:r>
          </a:p>
        </p:txBody>
      </p:sp>
    </p:spTree>
    <p:extLst>
      <p:ext uri="{BB962C8B-B14F-4D97-AF65-F5344CB8AC3E}">
        <p14:creationId xmlns:p14="http://schemas.microsoft.com/office/powerpoint/2010/main" val="20693930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78549"/>
            <a:ext cx="8421688" cy="1325563"/>
          </a:xfrm>
        </p:spPr>
        <p:txBody>
          <a:bodyPr/>
          <a:lstStyle/>
          <a:p>
            <a:r>
              <a:rPr lang="en-US" dirty="0" err="1"/>
              <a:t>Chamadas</a:t>
            </a:r>
            <a:r>
              <a:rPr lang="en-US" dirty="0"/>
              <a:t> Async de API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F614FD-9524-E6DF-050C-CF87C8138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2398" y="4383628"/>
            <a:ext cx="3373601" cy="233784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F1858A-4D3C-53F2-D75F-AF8F9CAF1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338" y="1704112"/>
            <a:ext cx="4971153" cy="33551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7A3085-028C-5C5D-7703-39213C2533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509" y="1704112"/>
            <a:ext cx="4353431" cy="2406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8766C59-E9AE-25B5-A8C8-30E4E34D1D59}"/>
              </a:ext>
            </a:extLst>
          </p:cNvPr>
          <p:cNvSpPr txBox="1"/>
          <p:nvPr/>
        </p:nvSpPr>
        <p:spPr>
          <a:xfrm>
            <a:off x="713509" y="1246529"/>
            <a:ext cx="1237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JS - AXIOS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7BAA52-C851-928C-5CDB-55138567AC7C}"/>
              </a:ext>
            </a:extLst>
          </p:cNvPr>
          <p:cNvSpPr txBox="1"/>
          <p:nvPr/>
        </p:nvSpPr>
        <p:spPr>
          <a:xfrm>
            <a:off x="5137082" y="3926045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Angular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D2D419-1ADD-0D80-FECC-3C2DD3A176F1}"/>
              </a:ext>
            </a:extLst>
          </p:cNvPr>
          <p:cNvSpPr txBox="1"/>
          <p:nvPr/>
        </p:nvSpPr>
        <p:spPr>
          <a:xfrm>
            <a:off x="6611329" y="1334780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/>
              <a:t>Dart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117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E54ABB-4929-4810-950B-2DAEA0A5B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78549"/>
            <a:ext cx="8421688" cy="1325563"/>
          </a:xfrm>
        </p:spPr>
        <p:txBody>
          <a:bodyPr/>
          <a:lstStyle/>
          <a:p>
            <a:r>
              <a:rPr lang="en-US" dirty="0"/>
              <a:t>TEMPLATE vs. Widget Tree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7B78F7A0-88C5-4940-B21C-099F472F39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2023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BAD5B6F4-0A90-447A-A1AE-D75C934B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B97453C-6F7E-5557-3192-B5F748B7E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44918"/>
            <a:ext cx="5125678" cy="237062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1BE25A6-3416-8957-33CF-DCC099F4BC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582" y="2844918"/>
            <a:ext cx="5125678" cy="237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095648"/>
      </p:ext>
    </p:extLst>
  </p:cSld>
  <p:clrMapOvr>
    <a:masterClrMapping/>
  </p:clrMapOvr>
</p:sld>
</file>

<file path=ppt/theme/theme1.xml><?xml version="1.0" encoding="utf-8"?>
<a:theme xmlns:a="http://schemas.openxmlformats.org/drawingml/2006/main" name="Monolin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22318419 Minimalist sales pitch_Win32_v3" id="{94A97C69-66A9-4087-9F82-0ACADC7B1165}" vid="{910C8C3F-0EFE-4D8C-9BA0-48E193664EF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7" ma:contentTypeDescription="Create a new document." ma:contentTypeScope="" ma:versionID="c6f9a84f66a9c8b9a21755b9ffafb94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27df39e3e7036dff54f89ddd5805ce72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BF405E-7930-4D5C-ABB3-493E9D6D6CE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EA97235-BEC4-4F82-87A8-2F5DAD53B5F9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2C1F447F-FAA8-4106-988B-648F3C8EDB2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Monoline</Template>
  <TotalTime>1272</TotalTime>
  <Words>305</Words>
  <Application>Microsoft Macintosh PowerPoint</Application>
  <PresentationFormat>Widescreen</PresentationFormat>
  <Paragraphs>76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Tenorite</vt:lpstr>
      <vt:lpstr>Monoline</vt:lpstr>
      <vt:lpstr>Flutter para programadores web</vt:lpstr>
      <vt:lpstr>Sobre mim</vt:lpstr>
      <vt:lpstr>Programador Mobile é um FRONT-end e vice-versa?</vt:lpstr>
      <vt:lpstr>Parece que já vi isso em algum lugar!🤔 </vt:lpstr>
      <vt:lpstr>SINTAXE DA LINGUAGEM DART</vt:lpstr>
      <vt:lpstr>Classes/INTERFACES e TIPAGENS</vt:lpstr>
      <vt:lpstr>Métodos Públicos e Privados</vt:lpstr>
      <vt:lpstr>Chamadas Async de API</vt:lpstr>
      <vt:lpstr>TEMPLATE vs. Widget Tree</vt:lpstr>
      <vt:lpstr>Usando libs similares</vt:lpstr>
      <vt:lpstr>Gerenciador de PACOTES</vt:lpstr>
      <vt:lpstr>ExperiênCIA NO</vt:lpstr>
      <vt:lpstr>Perguntas?  MUITO OBRIGADO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Flutter para programadores web</dc:title>
  <dc:creator>Rafael Lucini</dc:creator>
  <cp:lastModifiedBy>Rafael Lucini</cp:lastModifiedBy>
  <cp:revision>17</cp:revision>
  <dcterms:created xsi:type="dcterms:W3CDTF">2023-11-23T17:41:17Z</dcterms:created>
  <dcterms:modified xsi:type="dcterms:W3CDTF">2023-11-25T04:43:35Z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SIP_Label_a58dbd95-bb39-4ca6-848b-223249ce916e_Enabled">
    <vt:lpwstr>true</vt:lpwstr>
  </property>
  <property fmtid="{D5CDD505-2E9C-101B-9397-08002B2CF9AE}" pid="4" name="MSIP_Label_a58dbd95-bb39-4ca6-848b-223249ce916e_SetDate">
    <vt:lpwstr>2023-11-23T17:45:37Z</vt:lpwstr>
  </property>
  <property fmtid="{D5CDD505-2E9C-101B-9397-08002B2CF9AE}" pid="5" name="MSIP_Label_a58dbd95-bb39-4ca6-848b-223249ce916e_Method">
    <vt:lpwstr>Privileged</vt:lpwstr>
  </property>
  <property fmtid="{D5CDD505-2E9C-101B-9397-08002B2CF9AE}" pid="6" name="MSIP_Label_a58dbd95-bb39-4ca6-848b-223249ce916e_Name">
    <vt:lpwstr>a58dbd95-bb39-4ca6-848b-223249ce916e</vt:lpwstr>
  </property>
  <property fmtid="{D5CDD505-2E9C-101B-9397-08002B2CF9AE}" pid="7" name="MSIP_Label_a58dbd95-bb39-4ca6-848b-223249ce916e_SiteId">
    <vt:lpwstr>de89e620-b2ae-4c38-891c-d370c876b2e6</vt:lpwstr>
  </property>
  <property fmtid="{D5CDD505-2E9C-101B-9397-08002B2CF9AE}" pid="8" name="MSIP_Label_a58dbd95-bb39-4ca6-848b-223249ce916e_ActionId">
    <vt:lpwstr>c3d7d105-af95-4bc2-815f-72456db7da9f</vt:lpwstr>
  </property>
  <property fmtid="{D5CDD505-2E9C-101B-9397-08002B2CF9AE}" pid="9" name="MSIP_Label_a58dbd95-bb39-4ca6-848b-223249ce916e_ContentBits">
    <vt:lpwstr>0</vt:lpwstr>
  </property>
</Properties>
</file>